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97" r:id="rId2"/>
    <p:sldId id="300" r:id="rId3"/>
    <p:sldId id="301" r:id="rId4"/>
    <p:sldId id="302" r:id="rId5"/>
    <p:sldId id="305" r:id="rId6"/>
  </p:sldIdLst>
  <p:sldSz cx="12801600" cy="9601200" type="A3"/>
  <p:notesSz cx="9144000" cy="6858000"/>
  <p:defaultTextStyle>
    <a:defPPr>
      <a:defRPr lang="en-US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an Practitioner" id="{FE0E9C9C-96A2-8043-8E29-E7292B4D2E69}">
          <p14:sldIdLst>
            <p14:sldId id="297"/>
            <p14:sldId id="300"/>
            <p14:sldId id="301"/>
            <p14:sldId id="302"/>
            <p14:sldId id="30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EDF2F8"/>
    <a:srgbClr val="496CA9"/>
    <a:srgbClr val="7692C1"/>
    <a:srgbClr val="EDF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01" autoAdjust="0"/>
    <p:restoredTop sz="99713" autoAdjust="0"/>
  </p:normalViewPr>
  <p:slideViewPr>
    <p:cSldViewPr snapToGrid="0" snapToObjects="1">
      <p:cViewPr>
        <p:scale>
          <a:sx n="99" d="100"/>
          <a:sy n="99" d="100"/>
        </p:scale>
        <p:origin x="-1320" y="-95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51" d="100"/>
          <a:sy n="151" d="100"/>
        </p:scale>
        <p:origin x="10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F4F64-248A-0F40-B51D-60EF3DE5063B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A2314-9A2F-184F-B22C-26D280768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6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EE6AC-ABEE-46C3-A502-5004DF3CBB63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EE6AC-ABEE-46C3-A502-5004DF3CBB63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EE6AC-ABEE-46C3-A502-5004DF3CBB63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3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6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8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5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4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2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1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0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86E3899A-1C1B-0341-9CC6-0EFDAA7A754F}" type="datetimeFigureOut">
              <a:rPr lang="en-US" smtClean="0"/>
              <a:t>21/06/19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/>
          <a:lstStyle/>
          <a:p>
            <a:fld id="{9ABA7124-EF49-F84E-9673-B4346441C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7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2" r="12374"/>
          <a:stretch/>
        </p:blipFill>
        <p:spPr>
          <a:xfrm>
            <a:off x="270456" y="177904"/>
            <a:ext cx="1255709" cy="7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4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470325" y="1034542"/>
            <a:ext cx="6178874" cy="294509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4811" y="1752045"/>
            <a:ext cx="6087101" cy="178708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470325" y="4038600"/>
            <a:ext cx="6178874" cy="348795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14811" y="6022026"/>
            <a:ext cx="6087101" cy="348573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470325" y="7602758"/>
            <a:ext cx="6178874" cy="192224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94787" y="1031204"/>
            <a:ext cx="3946271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Area &amp; </a:t>
            </a:r>
            <a:r>
              <a:rPr lang="en-US" sz="1000" dirty="0">
                <a:latin typeface="Calibri"/>
                <a:cs typeface="Calibri"/>
              </a:rPr>
              <a:t>Process: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94787" y="1376606"/>
            <a:ext cx="3946271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Project Leader:   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241058" y="1031204"/>
            <a:ext cx="2160853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Start Date:    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241058" y="1376606"/>
            <a:ext cx="2160853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End Date</a:t>
            </a:r>
            <a:r>
              <a:rPr lang="en-US" sz="1000" dirty="0">
                <a:latin typeface="Calibri"/>
                <a:cs typeface="Calibri"/>
              </a:rPr>
              <a:t>:      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14811" y="1752044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CONCERN: DESCRIBE THE ISSUE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14811" y="6022026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UNDERSTAND: IDENTIFY THE CAUSE OF THIS ISSUE 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473663" y="1034541"/>
            <a:ext cx="6175537" cy="251961"/>
          </a:xfrm>
          <a:prstGeom prst="rect">
            <a:avLst/>
          </a:prstGeom>
          <a:solidFill>
            <a:srgbClr val="7692C1">
              <a:alpha val="49804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COUNTERMEASURE:</a:t>
            </a:r>
            <a:r>
              <a:rPr lang="en-US" sz="1500" dirty="0">
                <a:solidFill>
                  <a:srgbClr val="CC0000"/>
                </a:solidFill>
              </a:rPr>
              <a:t> </a:t>
            </a:r>
            <a:r>
              <a:rPr lang="en-US" sz="1500" dirty="0"/>
              <a:t>DESCRIBE THE SOLUTION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473663" y="4038600"/>
            <a:ext cx="6175537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RESULTS: SHOW THAT THE ISSUE IS RESOLVED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473663" y="7605519"/>
            <a:ext cx="6175537" cy="240280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IE" sz="1500" dirty="0"/>
              <a:t>SIGN-OFF: RECOGNIZE THE TEAMS EFFORTS</a:t>
            </a:r>
            <a:endParaRPr lang="en-US" sz="1500" dirty="0"/>
          </a:p>
        </p:txBody>
      </p:sp>
      <p:sp>
        <p:nvSpPr>
          <p:cNvPr id="2830" name="Rectangle 782"/>
          <p:cNvSpPr>
            <a:spLocks noChangeArrowheads="1"/>
          </p:cNvSpPr>
          <p:nvPr/>
        </p:nvSpPr>
        <p:spPr bwMode="auto">
          <a:xfrm>
            <a:off x="314811" y="3619223"/>
            <a:ext cx="6087101" cy="232270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831" name="Text Box 783"/>
          <p:cNvSpPr txBox="1">
            <a:spLocks noChangeArrowheads="1"/>
          </p:cNvSpPr>
          <p:nvPr/>
        </p:nvSpPr>
        <p:spPr bwMode="auto">
          <a:xfrm>
            <a:off x="314811" y="3619223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LOCATE: IDENTIFY THE SOURCE OF THE ISSUE</a:t>
            </a:r>
          </a:p>
        </p:txBody>
      </p:sp>
      <p:sp>
        <p:nvSpPr>
          <p:cNvPr id="2839" name="Text Box 791"/>
          <p:cNvSpPr txBox="1">
            <a:spLocks noChangeArrowheads="1"/>
          </p:cNvSpPr>
          <p:nvPr/>
        </p:nvSpPr>
        <p:spPr bwMode="auto">
          <a:xfrm>
            <a:off x="9926023" y="9094499"/>
            <a:ext cx="2160855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 smtClean="0"/>
              <a:t>Sign</a:t>
            </a:r>
            <a:r>
              <a:rPr lang="en-US" sz="900" smtClean="0"/>
              <a:t>-off Date</a:t>
            </a:r>
            <a:r>
              <a:rPr lang="en-US" sz="900" dirty="0"/>
              <a:t>:    </a:t>
            </a:r>
          </a:p>
        </p:txBody>
      </p:sp>
      <p:sp>
        <p:nvSpPr>
          <p:cNvPr id="2841" name="Text Box 793"/>
          <p:cNvSpPr txBox="1">
            <a:spLocks noChangeArrowheads="1"/>
          </p:cNvSpPr>
          <p:nvPr/>
        </p:nvSpPr>
        <p:spPr bwMode="auto">
          <a:xfrm>
            <a:off x="9926022" y="8613938"/>
            <a:ext cx="2562990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Process Owner:    </a:t>
            </a:r>
          </a:p>
        </p:txBody>
      </p:sp>
      <p:sp>
        <p:nvSpPr>
          <p:cNvPr id="2842" name="Text Box 794"/>
          <p:cNvSpPr txBox="1">
            <a:spLocks noChangeArrowheads="1"/>
          </p:cNvSpPr>
          <p:nvPr/>
        </p:nvSpPr>
        <p:spPr bwMode="auto">
          <a:xfrm>
            <a:off x="9926022" y="8133377"/>
            <a:ext cx="2562990" cy="34540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Project Leader: 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243716"/>
            <a:ext cx="1280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 smtClean="0"/>
              <a:t>Lean Practitioner: Process Improvement Report</a:t>
            </a:r>
            <a:endParaRPr lang="en-IE" sz="2800" dirty="0"/>
          </a:p>
        </p:txBody>
      </p:sp>
      <p:sp>
        <p:nvSpPr>
          <p:cNvPr id="24" name="Rectangle 784"/>
          <p:cNvSpPr>
            <a:spLocks noChangeArrowheads="1"/>
          </p:cNvSpPr>
          <p:nvPr/>
        </p:nvSpPr>
        <p:spPr bwMode="auto">
          <a:xfrm>
            <a:off x="607621" y="2294896"/>
            <a:ext cx="5105400" cy="83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pPr algn="ctr"/>
            <a:r>
              <a:rPr lang="en-US" sz="2400" i="1" dirty="0">
                <a:solidFill>
                  <a:srgbClr val="808080"/>
                </a:solidFill>
              </a:rPr>
              <a:t>Describe the process issue and it’s impact.</a:t>
            </a:r>
          </a:p>
        </p:txBody>
      </p:sp>
      <p:sp>
        <p:nvSpPr>
          <p:cNvPr id="25" name="Rectangle 784"/>
          <p:cNvSpPr>
            <a:spLocks noChangeArrowheads="1"/>
          </p:cNvSpPr>
          <p:nvPr/>
        </p:nvSpPr>
        <p:spPr bwMode="auto">
          <a:xfrm>
            <a:off x="607621" y="4254264"/>
            <a:ext cx="5105400" cy="83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r>
              <a:rPr lang="en-US" sz="2400" i="1" dirty="0">
                <a:solidFill>
                  <a:srgbClr val="808080"/>
                </a:solidFill>
              </a:rPr>
              <a:t>Show, using a simple process flow map where the issue arises.</a:t>
            </a:r>
          </a:p>
        </p:txBody>
      </p:sp>
      <p:sp>
        <p:nvSpPr>
          <p:cNvPr id="26" name="Rectangle 784"/>
          <p:cNvSpPr>
            <a:spLocks noChangeArrowheads="1"/>
          </p:cNvSpPr>
          <p:nvPr/>
        </p:nvSpPr>
        <p:spPr bwMode="auto">
          <a:xfrm>
            <a:off x="607620" y="6873949"/>
            <a:ext cx="5488379" cy="83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r>
              <a:rPr lang="en-US" sz="2400" i="1" dirty="0">
                <a:solidFill>
                  <a:srgbClr val="808080"/>
                </a:solidFill>
              </a:rPr>
              <a:t>Identify the most likely causes of the issue.</a:t>
            </a:r>
          </a:p>
        </p:txBody>
      </p:sp>
      <p:sp>
        <p:nvSpPr>
          <p:cNvPr id="27" name="Rectangle 784"/>
          <p:cNvSpPr>
            <a:spLocks noChangeArrowheads="1"/>
          </p:cNvSpPr>
          <p:nvPr/>
        </p:nvSpPr>
        <p:spPr bwMode="auto">
          <a:xfrm>
            <a:off x="7043495" y="2116081"/>
            <a:ext cx="5105400" cy="83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r>
              <a:rPr lang="en-US" sz="2400" i="1" dirty="0">
                <a:solidFill>
                  <a:srgbClr val="808080"/>
                </a:solidFill>
              </a:rPr>
              <a:t>Describe the solution that the team has identified</a:t>
            </a:r>
          </a:p>
        </p:txBody>
      </p:sp>
      <p:sp>
        <p:nvSpPr>
          <p:cNvPr id="28" name="Rectangle 784"/>
          <p:cNvSpPr>
            <a:spLocks noChangeArrowheads="1"/>
          </p:cNvSpPr>
          <p:nvPr/>
        </p:nvSpPr>
        <p:spPr bwMode="auto">
          <a:xfrm>
            <a:off x="7043495" y="5293707"/>
            <a:ext cx="5105400" cy="83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r>
              <a:rPr lang="en-US" sz="2400" i="1" dirty="0">
                <a:solidFill>
                  <a:srgbClr val="808080"/>
                </a:solidFill>
              </a:rPr>
              <a:t>What evidence is there to show that the solution has worked?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6619692" y="847877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619692" y="894494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28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470325" y="1034542"/>
            <a:ext cx="6178874" cy="294509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4811" y="1752045"/>
            <a:ext cx="6087101" cy="178708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470325" y="4038600"/>
            <a:ext cx="6178874" cy="348795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14811" y="6022026"/>
            <a:ext cx="6087101" cy="348573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470325" y="7602758"/>
            <a:ext cx="6178874" cy="192224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94787" y="1031204"/>
            <a:ext cx="3946271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Area &amp; </a:t>
            </a:r>
            <a:r>
              <a:rPr lang="en-US" sz="1000" dirty="0">
                <a:latin typeface="Calibri"/>
                <a:cs typeface="Calibri"/>
              </a:rPr>
              <a:t>Process</a:t>
            </a:r>
            <a:r>
              <a:rPr lang="en-US" sz="1000" dirty="0" smtClean="0">
                <a:latin typeface="Calibri"/>
                <a:cs typeface="Calibri"/>
              </a:rPr>
              <a:t>: </a:t>
            </a:r>
            <a:r>
              <a:rPr lang="en-US" sz="1000" dirty="0"/>
              <a:t>Engineering – Material ordering</a:t>
            </a:r>
            <a:endParaRPr lang="en-US" sz="1000" dirty="0">
              <a:latin typeface="Calibri"/>
              <a:cs typeface="Calibri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94787" y="1376606"/>
            <a:ext cx="3946271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Project Leader</a:t>
            </a:r>
            <a:r>
              <a:rPr lang="en-US" sz="1000" dirty="0" smtClean="0">
                <a:latin typeface="Calibri"/>
                <a:cs typeface="Calibri"/>
              </a:rPr>
              <a:t>: </a:t>
            </a:r>
            <a:r>
              <a:rPr lang="en-US" sz="1000" dirty="0"/>
              <a:t>Joe </a:t>
            </a:r>
            <a:r>
              <a:rPr lang="en-US" sz="1000" dirty="0" err="1"/>
              <a:t>Bloggs</a:t>
            </a:r>
            <a:r>
              <a:rPr lang="en-US" sz="1000" dirty="0"/>
              <a:t> </a:t>
            </a:r>
            <a:r>
              <a:rPr lang="en-US" sz="1000" dirty="0" smtClean="0">
                <a:latin typeface="Calibri"/>
                <a:cs typeface="Calibri"/>
              </a:rPr>
              <a:t>    </a:t>
            </a:r>
            <a:endParaRPr lang="en-US" sz="1000" dirty="0">
              <a:latin typeface="Calibri"/>
              <a:cs typeface="Calibri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241058" y="1031204"/>
            <a:ext cx="2160853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Start Date</a:t>
            </a:r>
            <a:r>
              <a:rPr lang="en-US" sz="1000" dirty="0" smtClean="0">
                <a:latin typeface="Calibri"/>
                <a:cs typeface="Calibri"/>
              </a:rPr>
              <a:t>: </a:t>
            </a:r>
            <a:r>
              <a:rPr lang="en-US" sz="1000" dirty="0"/>
              <a:t>: 01/2/2018</a:t>
            </a:r>
          </a:p>
          <a:p>
            <a:pPr defTabSz="1222984"/>
            <a:r>
              <a:rPr lang="en-US" sz="1000" dirty="0" smtClean="0">
                <a:latin typeface="Calibri"/>
                <a:cs typeface="Calibri"/>
              </a:rPr>
              <a:t>    </a:t>
            </a:r>
            <a:endParaRPr lang="en-US" sz="1000" dirty="0">
              <a:latin typeface="Calibri"/>
              <a:cs typeface="Calibri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241058" y="1376606"/>
            <a:ext cx="2160853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End Date: </a:t>
            </a:r>
            <a:r>
              <a:rPr lang="en-US" sz="1000" dirty="0"/>
              <a:t>28/2/2018 </a:t>
            </a:r>
            <a:r>
              <a:rPr lang="en-US" sz="1000" dirty="0" smtClean="0">
                <a:latin typeface="Calibri"/>
                <a:cs typeface="Calibri"/>
              </a:rPr>
              <a:t>      </a:t>
            </a:r>
            <a:endParaRPr lang="en-US" sz="1000" dirty="0">
              <a:latin typeface="Calibri"/>
              <a:cs typeface="Calibri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14811" y="1752044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CONCERN: DESCRIBE THE ISSUE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14811" y="6022026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UNDERSTAND: IDENTIFY THE CAUSE OF THIS ISSUE 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473663" y="1034541"/>
            <a:ext cx="6175537" cy="251961"/>
          </a:xfrm>
          <a:prstGeom prst="rect">
            <a:avLst/>
          </a:prstGeom>
          <a:solidFill>
            <a:srgbClr val="7692C1">
              <a:alpha val="49804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COUNTERMEASURE:</a:t>
            </a:r>
            <a:r>
              <a:rPr lang="en-US" sz="1500" dirty="0">
                <a:solidFill>
                  <a:srgbClr val="CC0000"/>
                </a:solidFill>
              </a:rPr>
              <a:t> </a:t>
            </a:r>
            <a:r>
              <a:rPr lang="en-US" sz="1500" dirty="0"/>
              <a:t>DESCRIBE THE SOLUTION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473663" y="4038600"/>
            <a:ext cx="6175537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RESULTS: SHOW THAT THE ISSUE IS RESOLVED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473663" y="7605519"/>
            <a:ext cx="6175537" cy="240280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IE" sz="1500" dirty="0"/>
              <a:t>SIGN-OFF: RECOGNIZE THE TEAMS EFFORTS</a:t>
            </a:r>
            <a:endParaRPr lang="en-US" sz="1500" dirty="0"/>
          </a:p>
        </p:txBody>
      </p:sp>
      <p:sp>
        <p:nvSpPr>
          <p:cNvPr id="2830" name="Rectangle 782"/>
          <p:cNvSpPr>
            <a:spLocks noChangeArrowheads="1"/>
          </p:cNvSpPr>
          <p:nvPr/>
        </p:nvSpPr>
        <p:spPr bwMode="auto">
          <a:xfrm>
            <a:off x="314811" y="3619223"/>
            <a:ext cx="6087101" cy="232270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831" name="Text Box 783"/>
          <p:cNvSpPr txBox="1">
            <a:spLocks noChangeArrowheads="1"/>
          </p:cNvSpPr>
          <p:nvPr/>
        </p:nvSpPr>
        <p:spPr bwMode="auto">
          <a:xfrm>
            <a:off x="314811" y="3619223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LOCATE: IDENTIFY THE SOURCE OF THE ISSUE</a:t>
            </a:r>
          </a:p>
        </p:txBody>
      </p:sp>
      <p:sp>
        <p:nvSpPr>
          <p:cNvPr id="2839" name="Text Box 791"/>
          <p:cNvSpPr txBox="1">
            <a:spLocks noChangeArrowheads="1"/>
          </p:cNvSpPr>
          <p:nvPr/>
        </p:nvSpPr>
        <p:spPr bwMode="auto">
          <a:xfrm>
            <a:off x="9926023" y="9094499"/>
            <a:ext cx="2160855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 smtClean="0"/>
              <a:t>Sign-off Date: 30/04/2018    </a:t>
            </a:r>
            <a:endParaRPr lang="en-US" sz="900" dirty="0"/>
          </a:p>
        </p:txBody>
      </p:sp>
      <p:sp>
        <p:nvSpPr>
          <p:cNvPr id="2841" name="Text Box 793"/>
          <p:cNvSpPr txBox="1">
            <a:spLocks noChangeArrowheads="1"/>
          </p:cNvSpPr>
          <p:nvPr/>
        </p:nvSpPr>
        <p:spPr bwMode="auto">
          <a:xfrm>
            <a:off x="9926022" y="8613938"/>
            <a:ext cx="2562990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Process Owner</a:t>
            </a:r>
            <a:r>
              <a:rPr lang="en-US" sz="900" dirty="0" smtClean="0"/>
              <a:t>: Ann Other    </a:t>
            </a:r>
            <a:endParaRPr lang="en-US" sz="900" dirty="0"/>
          </a:p>
        </p:txBody>
      </p:sp>
      <p:sp>
        <p:nvSpPr>
          <p:cNvPr id="2842" name="Text Box 794"/>
          <p:cNvSpPr txBox="1">
            <a:spLocks noChangeArrowheads="1"/>
          </p:cNvSpPr>
          <p:nvPr/>
        </p:nvSpPr>
        <p:spPr bwMode="auto">
          <a:xfrm>
            <a:off x="9926022" y="8133377"/>
            <a:ext cx="2562990" cy="34540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Project Leader</a:t>
            </a:r>
            <a:r>
              <a:rPr lang="en-US" sz="900" dirty="0" smtClean="0"/>
              <a:t>: Joe </a:t>
            </a:r>
            <a:r>
              <a:rPr lang="en-US" sz="900" dirty="0" err="1" smtClean="0"/>
              <a:t>Bloggs</a:t>
            </a:r>
            <a:r>
              <a:rPr lang="en-US" sz="900" dirty="0" smtClean="0"/>
              <a:t>   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243716"/>
            <a:ext cx="1280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 smtClean="0"/>
              <a:t>Lean Practitioner: Process Improvement Report</a:t>
            </a:r>
            <a:endParaRPr lang="en-IE" sz="2800" dirty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6619692" y="847877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619692" y="894494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784"/>
          <p:cNvSpPr>
            <a:spLocks noChangeArrowheads="1"/>
          </p:cNvSpPr>
          <p:nvPr/>
        </p:nvSpPr>
        <p:spPr bwMode="auto">
          <a:xfrm>
            <a:off x="381000" y="2292080"/>
            <a:ext cx="6019800" cy="92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103" tIns="48052" rIns="96103" bIns="48052" anchor="ctr">
            <a:spAutoFit/>
          </a:bodyPr>
          <a:lstStyle/>
          <a:p>
            <a:r>
              <a:rPr lang="en-US" sz="1200" i="1" dirty="0"/>
              <a:t>Issue: </a:t>
            </a:r>
            <a:r>
              <a:rPr lang="en-US" sz="1200" b="0" i="1" dirty="0"/>
              <a:t>When students request that we order materials for their projects we sometimes don’t place the order on time or at all.</a:t>
            </a:r>
          </a:p>
          <a:p>
            <a:r>
              <a:rPr lang="en-US" sz="1200" i="1" dirty="0"/>
              <a:t>Impact:  </a:t>
            </a:r>
            <a:r>
              <a:rPr lang="en-US" sz="1200" b="0" i="1" dirty="0"/>
              <a:t>Students delayed in starting their project, impact on schedule in workshop resulting in pressure to get projects completed before submission deadline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58999"/>
              </p:ext>
            </p:extLst>
          </p:nvPr>
        </p:nvGraphicFramePr>
        <p:xfrm>
          <a:off x="6578532" y="1376050"/>
          <a:ext cx="5780252" cy="2428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64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10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7485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Root Cause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Responsible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dirty="0">
                          <a:latin typeface="Arial" pitchFamily="34" charset="0"/>
                          <a:cs typeface="Arial" pitchFamily="34" charset="0"/>
                        </a:rPr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Materials not properly labelled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Designated location for allocated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Less</a:t>
                      </a:r>
                      <a:r>
                        <a:rPr lang="en-IE" sz="900" baseline="0" dirty="0">
                          <a:latin typeface="Arial" pitchFamily="34" charset="0"/>
                          <a:cs typeface="Arial" pitchFamily="34" charset="0"/>
                        </a:rPr>
                        <a:t> errors</a:t>
                      </a:r>
                    </a:p>
                    <a:p>
                      <a:r>
                        <a:rPr lang="en-IE" sz="900" baseline="0" dirty="0">
                          <a:latin typeface="Arial" pitchFamily="34" charset="0"/>
                          <a:cs typeface="Arial" pitchFamily="34" charset="0"/>
                        </a:rPr>
                        <a:t>       5</a:t>
                      </a:r>
                      <a:endParaRPr lang="en-IE" sz="9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Low</a:t>
                      </a:r>
                    </a:p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Low</a:t>
                      </a:r>
                    </a:p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Stores Supervisor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Complete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Materials not properly labelled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Place orders regardless of whether we have materials already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No delays</a:t>
                      </a:r>
                    </a:p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High </a:t>
                      </a:r>
                    </a:p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  1</a:t>
                      </a:r>
                    </a:p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Waste of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</a:p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   3</a:t>
                      </a:r>
                    </a:p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run out of 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Solution deemed too expensive and wasteful – do not proceed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6155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No backup for Supervisor to approve 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Designate backup and give training/ access to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Less</a:t>
                      </a:r>
                      <a:r>
                        <a:rPr lang="en-IE" sz="900" baseline="0" dirty="0">
                          <a:latin typeface="Arial" pitchFamily="34" charset="0"/>
                          <a:cs typeface="Arial" pitchFamily="34" charset="0"/>
                        </a:rPr>
                        <a:t> waiting</a:t>
                      </a:r>
                    </a:p>
                    <a:p>
                      <a:r>
                        <a:rPr lang="en-IE" sz="900" baseline="0" dirty="0">
                          <a:latin typeface="Arial" pitchFamily="34" charset="0"/>
                          <a:cs typeface="Arial" pitchFamily="34" charset="0"/>
                        </a:rPr>
                        <a:t>       4</a:t>
                      </a:r>
                      <a:endParaRPr lang="en-IE" sz="9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</a:p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</a:p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Supervisor/ Purchasing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900" dirty="0">
                          <a:latin typeface="Arial" pitchFamily="34" charset="0"/>
                          <a:cs typeface="Arial" pitchFamily="34" charset="0"/>
                        </a:rPr>
                        <a:t>Complete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630699" y="7109644"/>
            <a:ext cx="58560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400" dirty="0"/>
              <a:t>Issue significantly reduced – less complaints/schedule constraints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06618" y="4603312"/>
            <a:ext cx="17880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/>
              <a:t>Solution implemented in late February.</a:t>
            </a:r>
          </a:p>
          <a:p>
            <a:r>
              <a:rPr lang="en-IE" sz="1200" dirty="0"/>
              <a:t>All of the late orders received in March were due to issues in February.</a:t>
            </a:r>
          </a:p>
          <a:p>
            <a:r>
              <a:rPr lang="en-IE" sz="1200" dirty="0"/>
              <a:t>One issue in April was caused due to a system issue which is now also fixed.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FA265F0F-DA8F-487F-A6A9-16894E6D6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606" y="4477611"/>
            <a:ext cx="3990835" cy="2398747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06918" y="6340418"/>
            <a:ext cx="3329647" cy="3270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900" dirty="0"/>
              <a:t>Why do we think material is available when it is not?</a:t>
            </a:r>
          </a:p>
          <a:p>
            <a:r>
              <a:rPr lang="en-IE" sz="900" dirty="0"/>
              <a:t>     - Material might not be clearly labelled</a:t>
            </a:r>
          </a:p>
          <a:p>
            <a:r>
              <a:rPr lang="en-IE" sz="900" dirty="0"/>
              <a:t>Why are materials not clearly labelled?</a:t>
            </a:r>
          </a:p>
          <a:p>
            <a:r>
              <a:rPr lang="en-IE" sz="900" dirty="0"/>
              <a:t>     - Sometimes only one part in a batch of parts is labelled</a:t>
            </a:r>
          </a:p>
          <a:p>
            <a:r>
              <a:rPr lang="en-IE" sz="900" dirty="0"/>
              <a:t>Why do we only label one part?</a:t>
            </a:r>
          </a:p>
          <a:p>
            <a:r>
              <a:rPr lang="en-IE" sz="900" dirty="0"/>
              <a:t>     - Too time consuming to label all parts. May have to take parts out of packaging to label them.</a:t>
            </a:r>
          </a:p>
          <a:p>
            <a:endParaRPr lang="en-IE" sz="900" dirty="0"/>
          </a:p>
          <a:p>
            <a:r>
              <a:rPr lang="en-IE" sz="1000" dirty="0">
                <a:solidFill>
                  <a:srgbClr val="00B050"/>
                </a:solidFill>
              </a:rPr>
              <a:t>What action can we take to address this?</a:t>
            </a:r>
          </a:p>
          <a:p>
            <a:pPr marL="228600" indent="-228600">
              <a:buAutoNum type="arabicPeriod"/>
            </a:pPr>
            <a:r>
              <a:rPr lang="en-IE" sz="1000" dirty="0">
                <a:solidFill>
                  <a:srgbClr val="00B050"/>
                </a:solidFill>
              </a:rPr>
              <a:t>Create an area in materials stores for orders with are already allocated to a project so these are not mistakenly thought to be available             or </a:t>
            </a:r>
          </a:p>
          <a:p>
            <a:pPr marL="228600" indent="-228600">
              <a:buAutoNum type="arabicPeriod"/>
            </a:pPr>
            <a:r>
              <a:rPr lang="en-IE" sz="1000" dirty="0">
                <a:solidFill>
                  <a:srgbClr val="00B050"/>
                </a:solidFill>
              </a:rPr>
              <a:t>Do not check stores – just submit the order assuming we don’t have the materials</a:t>
            </a:r>
          </a:p>
          <a:p>
            <a:pPr marL="228600" indent="-228600">
              <a:buAutoNum type="arabicPeriod"/>
            </a:pPr>
            <a:endParaRPr lang="en-IE" sz="900" dirty="0"/>
          </a:p>
        </p:txBody>
      </p:sp>
      <p:sp>
        <p:nvSpPr>
          <p:cNvPr id="36" name="TextBox 35"/>
          <p:cNvSpPr txBox="1"/>
          <p:nvPr/>
        </p:nvSpPr>
        <p:spPr>
          <a:xfrm>
            <a:off x="3533288" y="6294931"/>
            <a:ext cx="2895600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900" dirty="0"/>
              <a:t>Why are there delays getting orders approved?</a:t>
            </a:r>
          </a:p>
          <a:p>
            <a:r>
              <a:rPr lang="en-IE" sz="900" dirty="0"/>
              <a:t>     - Only Supervisor can approve and he may not be available</a:t>
            </a:r>
          </a:p>
          <a:p>
            <a:r>
              <a:rPr lang="en-IE" sz="900" dirty="0"/>
              <a:t>Why is it that only one person can approve an order?</a:t>
            </a:r>
          </a:p>
          <a:p>
            <a:r>
              <a:rPr lang="en-IE" sz="900" dirty="0"/>
              <a:t>     - No one else has approval authority in the system?</a:t>
            </a:r>
          </a:p>
          <a:p>
            <a:r>
              <a:rPr lang="en-IE" sz="900" dirty="0"/>
              <a:t>Why is no one else authorised to approve materials orders?</a:t>
            </a:r>
          </a:p>
          <a:p>
            <a:r>
              <a:rPr lang="en-IE" sz="900" dirty="0"/>
              <a:t>     - The need for another person wasn’t recognised up to now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48B9CE88-2501-40D7-99D9-10CFEF3D20D5}"/>
              </a:ext>
            </a:extLst>
          </p:cNvPr>
          <p:cNvSpPr/>
          <p:nvPr/>
        </p:nvSpPr>
        <p:spPr>
          <a:xfrm>
            <a:off x="3561796" y="8435372"/>
            <a:ext cx="274834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000" dirty="0">
                <a:solidFill>
                  <a:srgbClr val="00B050"/>
                </a:solidFill>
              </a:rPr>
              <a:t>What action can we take to address this?</a:t>
            </a:r>
          </a:p>
          <a:p>
            <a:pPr marL="228600" indent="-228600">
              <a:buAutoNum type="arabicPeriod"/>
            </a:pPr>
            <a:r>
              <a:rPr lang="en-IE" sz="1000" dirty="0">
                <a:solidFill>
                  <a:srgbClr val="00B050"/>
                </a:solidFill>
              </a:rPr>
              <a:t>Designate a Senior Technician to approve material orders in the absence of the Supervisor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19865" y="4064617"/>
            <a:ext cx="1752600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dirty="0"/>
              <a:t>Issues in 2 places</a:t>
            </a:r>
          </a:p>
          <a:p>
            <a:pPr marL="182563" indent="-182563">
              <a:buFont typeface="+mj-lt"/>
              <a:buAutoNum type="arabicPeriod"/>
            </a:pPr>
            <a:r>
              <a:rPr lang="en-IE" sz="1000" b="0" dirty="0"/>
              <a:t>Sometimes Technicians think material is available when it is allocated to another project</a:t>
            </a:r>
          </a:p>
          <a:p>
            <a:pPr marL="182563" indent="-182563">
              <a:buFont typeface="+mj-lt"/>
              <a:buAutoNum type="arabicPeriod"/>
            </a:pPr>
            <a:r>
              <a:rPr lang="en-IE" sz="1000" b="0" dirty="0"/>
              <a:t>There are </a:t>
            </a:r>
            <a:r>
              <a:rPr lang="en-IE" sz="1000" b="0" dirty="0" err="1"/>
              <a:t>occasionly</a:t>
            </a:r>
            <a:r>
              <a:rPr lang="en-IE" sz="1000" b="0" dirty="0"/>
              <a:t> delays in getting order requests approved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5E6DB701-D38D-4EC5-81A2-495FA2117299}"/>
              </a:ext>
            </a:extLst>
          </p:cNvPr>
          <p:cNvSpPr/>
          <p:nvPr/>
        </p:nvSpPr>
        <p:spPr bwMode="auto">
          <a:xfrm>
            <a:off x="482568" y="4054419"/>
            <a:ext cx="652220" cy="4154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Student requests material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7595D4E7-B4C3-40F5-8E18-2BE5C72A6ACC}"/>
              </a:ext>
            </a:extLst>
          </p:cNvPr>
          <p:cNvSpPr/>
          <p:nvPr/>
        </p:nvSpPr>
        <p:spPr bwMode="auto">
          <a:xfrm>
            <a:off x="1263799" y="4046724"/>
            <a:ext cx="732453" cy="43088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Technician checks </a:t>
            </a:r>
            <a:r>
              <a:rPr lang="en-IE" sz="700" dirty="0"/>
              <a:t>stores</a:t>
            </a:r>
            <a:endParaRPr kumimoji="0" lang="en-IE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Flowchart: Decision 3">
            <a:extLst>
              <a:ext uri="{FF2B5EF4-FFF2-40B4-BE49-F238E27FC236}">
                <a16:creationId xmlns:a16="http://schemas.microsoft.com/office/drawing/2014/main" xmlns="" id="{D70DDF06-0ADD-415C-886E-466FE5BEB588}"/>
              </a:ext>
            </a:extLst>
          </p:cNvPr>
          <p:cNvSpPr/>
          <p:nvPr/>
        </p:nvSpPr>
        <p:spPr bwMode="auto">
          <a:xfrm>
            <a:off x="2155673" y="3981773"/>
            <a:ext cx="1127044" cy="569506"/>
          </a:xfrm>
          <a:prstGeom prst="flowChartDecision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lang="en-IE" sz="700" dirty="0"/>
              <a:t>Material available?</a:t>
            </a:r>
            <a:endParaRPr kumimoji="0" lang="en-IE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255214B7-095F-430F-A0FA-DA45A0CAB11B}"/>
              </a:ext>
            </a:extLst>
          </p:cNvPr>
          <p:cNvSpPr/>
          <p:nvPr/>
        </p:nvSpPr>
        <p:spPr bwMode="auto">
          <a:xfrm>
            <a:off x="3640962" y="4062113"/>
            <a:ext cx="472933" cy="4154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Order not placed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8AAA5E7D-548F-4CDF-AC94-2B929EC54BB8}"/>
              </a:ext>
            </a:extLst>
          </p:cNvPr>
          <p:cNvSpPr/>
          <p:nvPr/>
        </p:nvSpPr>
        <p:spPr bwMode="auto">
          <a:xfrm>
            <a:off x="482568" y="5191314"/>
            <a:ext cx="629112" cy="4154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Submit order request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70D9AA2D-774A-4470-A64F-BF130A9FADE1}"/>
              </a:ext>
            </a:extLst>
          </p:cNvPr>
          <p:cNvSpPr/>
          <p:nvPr/>
        </p:nvSpPr>
        <p:spPr bwMode="auto">
          <a:xfrm>
            <a:off x="1233972" y="5186454"/>
            <a:ext cx="792108" cy="4154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IE" sz="700" dirty="0"/>
              <a:t>Order approval (Supervisor)</a:t>
            </a:r>
            <a:endParaRPr kumimoji="0" lang="en-IE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Flowchart: Decision 57">
            <a:extLst>
              <a:ext uri="{FF2B5EF4-FFF2-40B4-BE49-F238E27FC236}">
                <a16:creationId xmlns:a16="http://schemas.microsoft.com/office/drawing/2014/main" xmlns="" id="{3C95A448-66A5-496D-A228-BD846EE5968A}"/>
              </a:ext>
            </a:extLst>
          </p:cNvPr>
          <p:cNvSpPr/>
          <p:nvPr/>
        </p:nvSpPr>
        <p:spPr bwMode="auto">
          <a:xfrm>
            <a:off x="2230774" y="5103614"/>
            <a:ext cx="1198226" cy="611386"/>
          </a:xfrm>
          <a:prstGeom prst="flowChartDecision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lang="en-IE" sz="700" dirty="0"/>
              <a:t>Approved?</a:t>
            </a:r>
            <a:endParaRPr kumimoji="0" lang="en-IE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FEE28BEF-4F8A-4FC6-BA61-4FA81CAA2953}"/>
              </a:ext>
            </a:extLst>
          </p:cNvPr>
          <p:cNvSpPr/>
          <p:nvPr/>
        </p:nvSpPr>
        <p:spPr bwMode="auto">
          <a:xfrm>
            <a:off x="3636565" y="4800047"/>
            <a:ext cx="887167" cy="5232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Contact Lecturer/ student  with explanation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91E8C535-4B37-4BAF-8850-A83F2915F181}"/>
              </a:ext>
            </a:extLst>
          </p:cNvPr>
          <p:cNvSpPr/>
          <p:nvPr/>
        </p:nvSpPr>
        <p:spPr bwMode="auto">
          <a:xfrm>
            <a:off x="3640962" y="5580939"/>
            <a:ext cx="645539" cy="30777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Place order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29CA8F23-B9AB-4FA9-9CD2-47C1E101E53D}"/>
              </a:ext>
            </a:extLst>
          </p:cNvPr>
          <p:cNvCxnSpPr>
            <a:stCxn id="39" idx="3"/>
            <a:endCxn id="40" idx="1"/>
          </p:cNvCxnSpPr>
          <p:nvPr/>
        </p:nvCxnSpPr>
        <p:spPr bwMode="auto">
          <a:xfrm>
            <a:off x="1134788" y="4262168"/>
            <a:ext cx="129011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0152AA07-A520-4AEE-AA33-07341FE4F0BA}"/>
              </a:ext>
            </a:extLst>
          </p:cNvPr>
          <p:cNvCxnSpPr>
            <a:stCxn id="40" idx="3"/>
            <a:endCxn id="41" idx="1"/>
          </p:cNvCxnSpPr>
          <p:nvPr/>
        </p:nvCxnSpPr>
        <p:spPr bwMode="auto">
          <a:xfrm>
            <a:off x="1996252" y="4262168"/>
            <a:ext cx="159421" cy="435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3619748E-7A72-489D-A3CB-6102F75A1031}"/>
              </a:ext>
            </a:extLst>
          </p:cNvPr>
          <p:cNvCxnSpPr>
            <a:stCxn id="41" idx="3"/>
            <a:endCxn id="42" idx="1"/>
          </p:cNvCxnSpPr>
          <p:nvPr/>
        </p:nvCxnSpPr>
        <p:spPr bwMode="auto">
          <a:xfrm>
            <a:off x="3282717" y="4266526"/>
            <a:ext cx="358245" cy="333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Connector: Elbow 17">
            <a:extLst>
              <a:ext uri="{FF2B5EF4-FFF2-40B4-BE49-F238E27FC236}">
                <a16:creationId xmlns:a16="http://schemas.microsoft.com/office/drawing/2014/main" xmlns="" id="{AB9D4CFE-0E30-43F8-A818-3FC664756A4D}"/>
              </a:ext>
            </a:extLst>
          </p:cNvPr>
          <p:cNvCxnSpPr>
            <a:stCxn id="41" idx="2"/>
            <a:endCxn id="43" idx="0"/>
          </p:cNvCxnSpPr>
          <p:nvPr/>
        </p:nvCxnSpPr>
        <p:spPr bwMode="auto">
          <a:xfrm rot="5400000">
            <a:off x="1438143" y="3910261"/>
            <a:ext cx="640035" cy="1922071"/>
          </a:xfrm>
          <a:prstGeom prst="bentConnector3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9B914BB5-1DF8-45BD-92A5-A5158F86CBA2}"/>
              </a:ext>
            </a:extLst>
          </p:cNvPr>
          <p:cNvCxnSpPr>
            <a:stCxn id="43" idx="3"/>
            <a:endCxn id="44" idx="1"/>
          </p:cNvCxnSpPr>
          <p:nvPr/>
        </p:nvCxnSpPr>
        <p:spPr bwMode="auto">
          <a:xfrm flipV="1">
            <a:off x="1111680" y="5394203"/>
            <a:ext cx="122292" cy="486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xmlns="" id="{2950545A-D60B-4924-8900-112990D3F895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 bwMode="auto">
          <a:xfrm>
            <a:off x="2026080" y="5394203"/>
            <a:ext cx="204694" cy="437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Connector: Elbow 25">
            <a:extLst>
              <a:ext uri="{FF2B5EF4-FFF2-40B4-BE49-F238E27FC236}">
                <a16:creationId xmlns:a16="http://schemas.microsoft.com/office/drawing/2014/main" xmlns="" id="{7AE05072-8AB9-4371-B3A3-A0BBB6522828}"/>
              </a:ext>
            </a:extLst>
          </p:cNvPr>
          <p:cNvCxnSpPr>
            <a:stCxn id="45" idx="3"/>
            <a:endCxn id="46" idx="1"/>
          </p:cNvCxnSpPr>
          <p:nvPr/>
        </p:nvCxnSpPr>
        <p:spPr bwMode="auto">
          <a:xfrm flipV="1">
            <a:off x="3429000" y="5061657"/>
            <a:ext cx="207565" cy="347650"/>
          </a:xfrm>
          <a:prstGeom prst="bentConnector3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Connector: Elbow 27">
            <a:extLst>
              <a:ext uri="{FF2B5EF4-FFF2-40B4-BE49-F238E27FC236}">
                <a16:creationId xmlns:a16="http://schemas.microsoft.com/office/drawing/2014/main" xmlns="" id="{ED84C550-D777-449F-BC36-908E54519D09}"/>
              </a:ext>
            </a:extLst>
          </p:cNvPr>
          <p:cNvCxnSpPr>
            <a:stCxn id="45" idx="3"/>
            <a:endCxn id="47" idx="1"/>
          </p:cNvCxnSpPr>
          <p:nvPr/>
        </p:nvCxnSpPr>
        <p:spPr bwMode="auto">
          <a:xfrm>
            <a:off x="3429000" y="5409307"/>
            <a:ext cx="211962" cy="325521"/>
          </a:xfrm>
          <a:prstGeom prst="bentConnector3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xmlns="" id="{30C352AB-D964-4CB3-8C0F-AB316D1345D4}"/>
              </a:ext>
            </a:extLst>
          </p:cNvPr>
          <p:cNvSpPr/>
          <p:nvPr/>
        </p:nvSpPr>
        <p:spPr bwMode="auto">
          <a:xfrm>
            <a:off x="2267496" y="3963913"/>
            <a:ext cx="2030443" cy="61654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9234760D-0038-4AAD-A62E-2D039BE0A97B}"/>
              </a:ext>
            </a:extLst>
          </p:cNvPr>
          <p:cNvSpPr/>
          <p:nvPr/>
        </p:nvSpPr>
        <p:spPr bwMode="auto">
          <a:xfrm>
            <a:off x="515551" y="5124830"/>
            <a:ext cx="1442116" cy="61654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76041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17CF93F9-FB2E-4F81-8838-605595C33398}"/>
              </a:ext>
            </a:extLst>
          </p:cNvPr>
          <p:cNvSpPr txBox="1"/>
          <p:nvPr/>
        </p:nvSpPr>
        <p:spPr>
          <a:xfrm>
            <a:off x="3259058" y="4114800"/>
            <a:ext cx="3690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Yes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40FE50AA-C113-4D31-ABE5-CE08E7D1BE08}"/>
              </a:ext>
            </a:extLst>
          </p:cNvPr>
          <p:cNvSpPr txBox="1"/>
          <p:nvPr/>
        </p:nvSpPr>
        <p:spPr>
          <a:xfrm>
            <a:off x="2731756" y="4618315"/>
            <a:ext cx="320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No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6072" y="7971777"/>
            <a:ext cx="270688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alligraphy"/>
                <a:cs typeface="Lucida Calligraphy"/>
              </a:rPr>
              <a:t>Joe </a:t>
            </a:r>
            <a:r>
              <a:rPr lang="en-US" dirty="0" err="1" smtClean="0">
                <a:latin typeface="Lucida Calligraphy"/>
                <a:cs typeface="Lucida Calligraphy"/>
              </a:rPr>
              <a:t>Bloggs</a:t>
            </a:r>
            <a:endParaRPr lang="en-US" dirty="0">
              <a:latin typeface="Lucida Calligraphy"/>
              <a:cs typeface="Lucida Calligraphy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32847" y="8448831"/>
            <a:ext cx="22047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ddyup Std"/>
                <a:cs typeface="Giddyup Std"/>
              </a:rPr>
              <a:t>Ann Other</a:t>
            </a:r>
            <a:endParaRPr lang="en-US" dirty="0">
              <a:latin typeface="Giddyup Std"/>
              <a:cs typeface="Giddyup Std"/>
            </a:endParaRPr>
          </a:p>
        </p:txBody>
      </p:sp>
    </p:spTree>
    <p:extLst>
      <p:ext uri="{BB962C8B-B14F-4D97-AF65-F5344CB8AC3E}">
        <p14:creationId xmlns:p14="http://schemas.microsoft.com/office/powerpoint/2010/main" val="2392136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470325" y="1034542"/>
            <a:ext cx="6178874" cy="294509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4811" y="1752045"/>
            <a:ext cx="6087101" cy="178708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470325" y="4038600"/>
            <a:ext cx="6178874" cy="348795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14811" y="6022026"/>
            <a:ext cx="6087101" cy="348573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470325" y="7602758"/>
            <a:ext cx="6178874" cy="192224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endParaRPr lang="en-IE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94787" y="1031204"/>
            <a:ext cx="3946271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Area &amp; </a:t>
            </a:r>
            <a:r>
              <a:rPr lang="en-US" sz="1000" dirty="0">
                <a:latin typeface="Calibri"/>
                <a:cs typeface="Calibri"/>
              </a:rPr>
              <a:t>Process: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94787" y="1376606"/>
            <a:ext cx="3946271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Project Leader:   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241058" y="1031204"/>
            <a:ext cx="2160853" cy="345403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>
                <a:latin typeface="Calibri"/>
                <a:cs typeface="Calibri"/>
              </a:rPr>
              <a:t>Start Date:    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241058" y="1376606"/>
            <a:ext cx="2160853" cy="318705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1000" dirty="0" smtClean="0">
                <a:latin typeface="Calibri"/>
                <a:cs typeface="Calibri"/>
              </a:rPr>
              <a:t>End Date:      </a:t>
            </a:r>
            <a:endParaRPr lang="en-US" sz="1000" dirty="0">
              <a:latin typeface="Calibri"/>
              <a:cs typeface="Calibri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14811" y="1752044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CONCERN: DESCRIBE THE ISSUE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14811" y="6022026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UNDERSTAND: IDENTIFY THE CAUSE OF THIS ISSUE 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473663" y="1034541"/>
            <a:ext cx="6175537" cy="251961"/>
          </a:xfrm>
          <a:prstGeom prst="rect">
            <a:avLst/>
          </a:prstGeom>
          <a:solidFill>
            <a:srgbClr val="7692C1">
              <a:alpha val="49804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COUNTERMEASURE:</a:t>
            </a:r>
            <a:r>
              <a:rPr lang="en-US" sz="1500" dirty="0">
                <a:solidFill>
                  <a:srgbClr val="CC0000"/>
                </a:solidFill>
              </a:rPr>
              <a:t> </a:t>
            </a:r>
            <a:r>
              <a:rPr lang="en-US" sz="1500" dirty="0"/>
              <a:t>DESCRIBE THE SOLUTION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473663" y="4038600"/>
            <a:ext cx="6175537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RESULTS: SHOW THAT THE ISSUE IS RESOLVED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473663" y="7605519"/>
            <a:ext cx="6175537" cy="240280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IE" sz="1500" dirty="0"/>
              <a:t>SIGN-OFF: RECOGNIZE THE TEAMS EFFORTS</a:t>
            </a:r>
            <a:endParaRPr lang="en-US" sz="1500" dirty="0"/>
          </a:p>
        </p:txBody>
      </p:sp>
      <p:sp>
        <p:nvSpPr>
          <p:cNvPr id="2830" name="Rectangle 782"/>
          <p:cNvSpPr>
            <a:spLocks noChangeArrowheads="1"/>
          </p:cNvSpPr>
          <p:nvPr/>
        </p:nvSpPr>
        <p:spPr bwMode="auto">
          <a:xfrm>
            <a:off x="314811" y="3619223"/>
            <a:ext cx="6087101" cy="2322709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wrap="none" lIns="96103" tIns="48052" rIns="96103" bIns="48052" anchor="ctr"/>
          <a:lstStyle/>
          <a:p>
            <a:pPr defTabSz="799194"/>
            <a:r>
              <a:rPr lang="en-US" dirty="0"/>
              <a:t> </a:t>
            </a:r>
          </a:p>
          <a:p>
            <a:pPr defTabSz="799194"/>
            <a:r>
              <a:rPr lang="en-US" dirty="0"/>
              <a:t> </a:t>
            </a:r>
          </a:p>
        </p:txBody>
      </p:sp>
      <p:sp>
        <p:nvSpPr>
          <p:cNvPr id="2831" name="Text Box 783"/>
          <p:cNvSpPr txBox="1">
            <a:spLocks noChangeArrowheads="1"/>
          </p:cNvSpPr>
          <p:nvPr/>
        </p:nvSpPr>
        <p:spPr bwMode="auto">
          <a:xfrm>
            <a:off x="314811" y="3619223"/>
            <a:ext cx="6087101" cy="253629"/>
          </a:xfrm>
          <a:prstGeom prst="rect">
            <a:avLst/>
          </a:prstGeom>
          <a:solidFill>
            <a:srgbClr val="7692C1">
              <a:alpha val="50000"/>
            </a:srgbClr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122143" tIns="61072" rIns="122143" bIns="61072" anchor="ctr"/>
          <a:lstStyle/>
          <a:p>
            <a:pPr defTabSz="1222984"/>
            <a:r>
              <a:rPr lang="en-US" sz="1500" dirty="0"/>
              <a:t>LOCATE: IDENTIFY THE SOURCE OF THE ISSUE</a:t>
            </a:r>
          </a:p>
        </p:txBody>
      </p:sp>
      <p:sp>
        <p:nvSpPr>
          <p:cNvPr id="2839" name="Text Box 791"/>
          <p:cNvSpPr txBox="1">
            <a:spLocks noChangeArrowheads="1"/>
          </p:cNvSpPr>
          <p:nvPr/>
        </p:nvSpPr>
        <p:spPr bwMode="auto">
          <a:xfrm>
            <a:off x="9926023" y="9094499"/>
            <a:ext cx="2160855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 smtClean="0"/>
              <a:t>Sign-off Date</a:t>
            </a:r>
            <a:r>
              <a:rPr lang="en-US" sz="900" dirty="0"/>
              <a:t>:    </a:t>
            </a:r>
          </a:p>
        </p:txBody>
      </p:sp>
      <p:sp>
        <p:nvSpPr>
          <p:cNvPr id="2841" name="Text Box 793"/>
          <p:cNvSpPr txBox="1">
            <a:spLocks noChangeArrowheads="1"/>
          </p:cNvSpPr>
          <p:nvPr/>
        </p:nvSpPr>
        <p:spPr bwMode="auto">
          <a:xfrm>
            <a:off x="9926022" y="8613938"/>
            <a:ext cx="2562990" cy="345402"/>
          </a:xfrm>
          <a:prstGeom prst="rect">
            <a:avLst/>
          </a:prstGeom>
          <a:solidFill>
            <a:srgbClr val="FFFFFF"/>
          </a:solidFill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Process Owner:    </a:t>
            </a:r>
          </a:p>
        </p:txBody>
      </p:sp>
      <p:sp>
        <p:nvSpPr>
          <p:cNvPr id="2842" name="Text Box 794"/>
          <p:cNvSpPr txBox="1">
            <a:spLocks noChangeArrowheads="1"/>
          </p:cNvSpPr>
          <p:nvPr/>
        </p:nvSpPr>
        <p:spPr bwMode="auto">
          <a:xfrm>
            <a:off x="9926022" y="8133377"/>
            <a:ext cx="2562990" cy="345402"/>
          </a:xfrm>
          <a:prstGeom prst="rect">
            <a:avLst/>
          </a:prstGeom>
          <a:noFill/>
          <a:ln w="9525">
            <a:solidFill>
              <a:srgbClr val="496CA9"/>
            </a:solidFill>
            <a:miter lim="800000"/>
            <a:headEnd/>
            <a:tailEnd/>
          </a:ln>
          <a:effectLst/>
        </p:spPr>
        <p:txBody>
          <a:bodyPr lIns="48052" tIns="61072" rIns="48052" bIns="61072"/>
          <a:lstStyle/>
          <a:p>
            <a:pPr defTabSz="1222984"/>
            <a:r>
              <a:rPr lang="en-US" sz="900" dirty="0"/>
              <a:t>Project Leader: 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243716"/>
            <a:ext cx="1280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 smtClean="0"/>
              <a:t>Lean Practitioner: Process Improvement Report</a:t>
            </a:r>
            <a:endParaRPr lang="en-IE" sz="2800" dirty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6619692" y="847877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619692" y="8944949"/>
            <a:ext cx="3181558" cy="0"/>
          </a:xfrm>
          <a:prstGeom prst="line">
            <a:avLst/>
          </a:prstGeom>
          <a:ln w="12700" cmpd="sng">
            <a:solidFill>
              <a:srgbClr val="496CA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93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539069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Calibri (BODY)"/>
                <a:cs typeface="Calibri (BODY)"/>
              </a:rPr>
              <a:t>Team Action Tracker</a:t>
            </a:r>
            <a:endParaRPr lang="en-US" sz="2800" dirty="0">
              <a:latin typeface="Calibri (BODY)"/>
              <a:cs typeface="Calibri (BODY)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198694"/>
              </p:ext>
            </p:extLst>
          </p:nvPr>
        </p:nvGraphicFramePr>
        <p:xfrm>
          <a:off x="346378" y="1227885"/>
          <a:ext cx="12123277" cy="709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1586"/>
                <a:gridCol w="3607286"/>
                <a:gridCol w="1644497"/>
                <a:gridCol w="2082147"/>
                <a:gridCol w="1657761"/>
              </a:tblGrid>
              <a:tr h="5100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ACTION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DESCRIPTION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RESPONSIBLE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TARGET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 DATE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STATUS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endParaRPr lang="sk-S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938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46378" y="8579582"/>
            <a:ext cx="11521440" cy="539069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 fontScale="52500" lnSpcReduction="20000"/>
          </a:bodyPr>
          <a:lstStyle>
            <a:lvl1pPr algn="ctr" defTabSz="640080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latin typeface="Calibri (BODY)"/>
                <a:cs typeface="Calibri (BODY)"/>
              </a:rPr>
              <a:t>Lean Practitioner projects can be delivered by teams of 2-4 people. If you are delivering your project as part of a team please complete this action tracker to demonstrate what each team member contributed to the project.</a:t>
            </a:r>
            <a:endParaRPr lang="en-US" sz="2800" dirty="0">
              <a:latin typeface="Calibri (BODY)"/>
              <a:cs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113031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539069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Calibri (BODY)"/>
                <a:cs typeface="Calibri (BODY)"/>
              </a:rPr>
              <a:t>Pre-submission Checklist</a:t>
            </a:r>
            <a:endParaRPr lang="en-US" sz="2800" dirty="0">
              <a:latin typeface="Calibri (BODY)"/>
              <a:cs typeface="Calibri (BODY)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150504"/>
              </p:ext>
            </p:extLst>
          </p:nvPr>
        </p:nvGraphicFramePr>
        <p:xfrm>
          <a:off x="346378" y="1227885"/>
          <a:ext cx="11521440" cy="5587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781"/>
                <a:gridCol w="2284659"/>
              </a:tblGrid>
              <a:tr h="5100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ACTION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  <a:cs typeface="Calibri (body)"/>
                        </a:rPr>
                        <a:t>COMPLETE?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  <a:cs typeface="Calibri (body)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2C1"/>
                    </a:solidFill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All sections of the A3 complete?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Visuals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used rather than text, where appropriate (e.g., process map in Locate section, graph in Results section )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Consistent formatting throughout, e.g., text font and size, content alignment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Clear connection between all Sections (telling the project Story)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Appropriate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use of tools </a:t>
                      </a:r>
                      <a:r>
                        <a:rPr lang="mr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–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not including tools that do not influence the project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Clear,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easy to follow, process map using correct format (process steps, diamond shape decisions, arrows,etc)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When using a Fishbone diagram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, applied cause screen across all points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When using a Fishbone diagram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, applied cause screen across all points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Clear before and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after (Concern and Results sections)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774">
                <a:tc>
                  <a:txBody>
                    <a:bodyPr/>
                    <a:lstStyle/>
                    <a:p>
                      <a:pPr algn="l" fontAlgn="t"/>
                      <a:r>
                        <a:rPr lang="sk-SK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Signatures (e-signature is fine) provided to</a:t>
                      </a: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indicate sign off by project (or project team members) and process owner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46378" y="8579582"/>
            <a:ext cx="11521440" cy="539069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 fontScale="67500" lnSpcReduction="20000"/>
          </a:bodyPr>
          <a:lstStyle>
            <a:lvl1pPr algn="ctr" defTabSz="640080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Calibri (BODY)"/>
                <a:cs typeface="Calibri (BODY)"/>
              </a:rPr>
              <a:t>Please make sure you have completed each of the above steps before submitting your final report</a:t>
            </a:r>
          </a:p>
        </p:txBody>
      </p:sp>
    </p:spTree>
    <p:extLst>
      <p:ext uri="{BB962C8B-B14F-4D97-AF65-F5344CB8AC3E}">
        <p14:creationId xmlns:p14="http://schemas.microsoft.com/office/powerpoint/2010/main" val="103161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5240</TotalTime>
  <Words>942</Words>
  <Application>Microsoft Macintosh PowerPoint</Application>
  <PresentationFormat>A3 Paper (297x420 mm)</PresentationFormat>
  <Paragraphs>236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Team Action Tracker</vt:lpstr>
      <vt:lpstr>Pre-submission Checklist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 Murdoch</dc:creator>
  <cp:lastModifiedBy>Olga Murdoch</cp:lastModifiedBy>
  <cp:revision>72</cp:revision>
  <cp:lastPrinted>2019-06-21T07:23:11Z</cp:lastPrinted>
  <dcterms:created xsi:type="dcterms:W3CDTF">2017-10-12T13:36:47Z</dcterms:created>
  <dcterms:modified xsi:type="dcterms:W3CDTF">2019-06-21T07:23:15Z</dcterms:modified>
</cp:coreProperties>
</file>